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  <p:sldMasterId id="2147483654" r:id="rId2"/>
  </p:sldMasterIdLst>
  <p:notesMasterIdLst>
    <p:notesMasterId r:id="rId23"/>
  </p:notesMasterIdLst>
  <p:handoutMasterIdLst>
    <p:handoutMasterId r:id="rId24"/>
  </p:handoutMasterIdLst>
  <p:sldIdLst>
    <p:sldId id="571" r:id="rId3"/>
    <p:sldId id="434" r:id="rId4"/>
    <p:sldId id="435" r:id="rId5"/>
    <p:sldId id="433" r:id="rId6"/>
    <p:sldId id="436" r:id="rId7"/>
    <p:sldId id="437" r:id="rId8"/>
    <p:sldId id="438" r:id="rId9"/>
    <p:sldId id="439" r:id="rId10"/>
    <p:sldId id="440" r:id="rId11"/>
    <p:sldId id="568" r:id="rId12"/>
    <p:sldId id="569" r:id="rId13"/>
    <p:sldId id="293" r:id="rId14"/>
    <p:sldId id="570" r:id="rId15"/>
    <p:sldId id="298" r:id="rId16"/>
    <p:sldId id="299" r:id="rId17"/>
    <p:sldId id="300" r:id="rId18"/>
    <p:sldId id="295" r:id="rId19"/>
    <p:sldId id="312" r:id="rId20"/>
    <p:sldId id="313" r:id="rId21"/>
    <p:sldId id="311" r:id="rId22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6"/>
    <p:restoredTop sz="94694"/>
  </p:normalViewPr>
  <p:slideViewPr>
    <p:cSldViewPr>
      <p:cViewPr varScale="1">
        <p:scale>
          <a:sx n="117" d="100"/>
          <a:sy n="117" d="100"/>
        </p:scale>
        <p:origin x="1008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9/30/24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jpe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42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63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43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4DB85C3-D261-5144-B905-A32315C3961E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  <p:sp>
        <p:nvSpPr>
          <p:cNvPr id="18227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2348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D81120AC-83A4-FE49-AEA6-A8C1566DDB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8944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63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>
              <a:ea typeface="ＭＳ Ｐゴシック" charset="-128"/>
            </a:endParaRPr>
          </a:p>
        </p:txBody>
      </p:sp>
      <p:sp>
        <p:nvSpPr>
          <p:cNvPr id="197635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7DD55A21-73C6-F84F-A5DA-DC0200DCB9D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19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3.amazonaws.com/pronto-data/open_data_year_one.zip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pronto-data/open_data_year_one.zi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Bryna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Natalie Robbins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Linguistics</a:t>
            </a: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26, 2023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Commands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What do the following commands do?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ls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mkdir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cp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touch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 err="1">
                <a:latin typeface="Courier" pitchFamily="2" charset="0"/>
              </a:rPr>
              <a:t>rmdir</a:t>
            </a:r>
            <a:endParaRPr lang="en-US" altLang="x-none" dirty="0">
              <a:latin typeface="Courier" pitchFamily="2" charset="0"/>
            </a:endParaRP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more / less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DAA57-9BE3-FB44-1560-5A656D21BF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261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Web from the command line?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Can we interact with the web from the CLI?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YES!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>
                <a:latin typeface="Courier" pitchFamily="2" charset="0"/>
              </a:rPr>
              <a:t>curl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Stands for “Copy URL”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URL = uniform resource locator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E.g. http://, https://, file://, ftp://, …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Let’s play with </a:t>
            </a:r>
            <a:r>
              <a:rPr lang="en-US" altLang="x-none" dirty="0">
                <a:latin typeface="Courier" pitchFamily="2" charset="0"/>
              </a:rPr>
              <a:t>curl</a:t>
            </a:r>
            <a:r>
              <a:rPr lang="en-US" altLang="x-none" dirty="0"/>
              <a:t>!</a:t>
            </a:r>
          </a:p>
          <a:p>
            <a:pPr marL="857250" lvl="1" indent="-457200">
              <a:buFont typeface="Arial" charset="0"/>
              <a:buChar char="•"/>
            </a:pPr>
            <a:endParaRPr lang="en-US" altLang="x-non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30375-22E5-620A-13C0-5A04B75C17A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6458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Text Box 1"/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  <p:pic>
        <p:nvPicPr>
          <p:cNvPr id="1026" name="Picture 2" descr="Seattle&amp;#39;s Pronto Cycle Share rolls out – Biking Bis">
            <a:extLst>
              <a:ext uri="{FF2B5EF4-FFF2-40B4-BE49-F238E27FC236}">
                <a16:creationId xmlns:a16="http://schemas.microsoft.com/office/drawing/2014/main" id="{5FE7E0D6-4C48-47C1-812A-1D8F1975C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84476"/>
            <a:ext cx="70104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A58360-91A1-675C-DBD9-C0DB5BDD271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1744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93874C-67AB-59E8-BACF-BFA01853F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221163"/>
          </a:xfrm>
        </p:spPr>
        <p:txBody>
          <a:bodyPr/>
          <a:lstStyle/>
          <a:p>
            <a:r>
              <a:rPr lang="en-US" dirty="0"/>
              <a:t>Used to be available from Seattle’s open data portal, but it was finally taken down.</a:t>
            </a:r>
          </a:p>
          <a:p>
            <a:endParaRPr lang="en-US" dirty="0"/>
          </a:p>
          <a:p>
            <a:r>
              <a:rPr lang="en-US" dirty="0"/>
              <a:t>So we will access it from an AWS bucket where it’s been conveniently stored for us: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F4467-F1B4-1E70-0149-39C5AC9328C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13</a:t>
            </a:fld>
            <a:endParaRPr lang="en-US" altLang="x-non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DE73A-13C1-FBBB-AAEE-628D5B00FB3A}"/>
              </a:ext>
            </a:extLst>
          </p:cNvPr>
          <p:cNvSpPr txBox="1"/>
          <p:nvPr/>
        </p:nvSpPr>
        <p:spPr>
          <a:xfrm>
            <a:off x="524824" y="4724400"/>
            <a:ext cx="85865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200" i="1" u="none" strike="noStrike" dirty="0">
              <a:solidFill>
                <a:srgbClr val="007EE5"/>
              </a:solidFill>
              <a:effectLst/>
              <a:hlinkClick r:id="rId2"/>
            </a:endParaRPr>
          </a:p>
          <a:p>
            <a:r>
              <a:rPr lang="en-US" sz="2200" i="1" u="none" strike="noStrike" dirty="0">
                <a:solidFill>
                  <a:srgbClr val="007EE5"/>
                </a:solidFill>
                <a:effectLst/>
                <a:hlinkClick r:id="rId2"/>
              </a:rPr>
              <a:t>https://s3.amazonaws.com/pronto-data/open_data_year_one.zip</a:t>
            </a:r>
            <a:endParaRPr lang="en-US" sz="2200" dirty="0"/>
          </a:p>
        </p:txBody>
      </p:sp>
      <p:sp>
        <p:nvSpPr>
          <p:cNvPr id="7" name="Text Box 1">
            <a:extLst>
              <a:ext uri="{FF2B5EF4-FFF2-40B4-BE49-F238E27FC236}">
                <a16:creationId xmlns:a16="http://schemas.microsoft.com/office/drawing/2014/main" id="{1D77B8D6-2CF5-2A66-9482-E5EAEA0DC6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 dirty="0">
                <a:solidFill>
                  <a:srgbClr val="000000"/>
                </a:solidFill>
                <a:latin typeface="Calibri" charset="0"/>
              </a:rPr>
              <a:t>Pronto Data</a:t>
            </a:r>
          </a:p>
        </p:txBody>
      </p:sp>
    </p:spTree>
    <p:extLst>
      <p:ext uri="{BB962C8B-B14F-4D97-AF65-F5344CB8AC3E}">
        <p14:creationId xmlns:p14="http://schemas.microsoft.com/office/powerpoint/2010/main" val="2560553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Title 2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Fields in Pronto Data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09600" y="914400"/>
          <a:ext cx="7620000" cy="5187952"/>
        </p:xfrm>
        <a:graphic>
          <a:graphicData uri="http://schemas.openxmlformats.org/drawingml/2006/table">
            <a:tbl>
              <a:tblPr/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939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Variable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Data 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Units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Int64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starttime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stoptime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datetime64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bikeid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"SEA00298")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tripduration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float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Seconds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to_station_name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Address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from_station_id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to_station_id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"PS-04")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40074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usertype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"Annual Member")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848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ＭＳ Ｐゴシック" charset="-128"/>
                        </a:rPr>
                        <a:t>gender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string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Coded (e.g., "Male")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85401" name="Slide Number Placeholder 2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80B83C9-E349-AD4C-A0CD-49E506C100FA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14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Considerations</a:t>
            </a:r>
          </a:p>
        </p:txBody>
      </p:sp>
      <p:sp>
        <p:nvSpPr>
          <p:cNvPr id="181250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Do similar fields have the same data type and/or code (e.g., </a:t>
            </a:r>
            <a:r>
              <a:rPr lang="en-US" altLang="x-none">
                <a:latin typeface="Courier New" charset="0"/>
              </a:rPr>
              <a:t>from_station_id</a:t>
            </a:r>
            <a:r>
              <a:rPr lang="en-US" altLang="x-none"/>
              <a:t>, </a:t>
            </a:r>
            <a:r>
              <a:rPr lang="en-US" altLang="x-none">
                <a:latin typeface="Courier New" charset="0"/>
              </a:rPr>
              <a:t>to_station_id</a:t>
            </a:r>
            <a:r>
              <a:rPr lang="en-US" altLang="x-none"/>
              <a:t>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Do coded data have useful information hidden in the codes (e.g., "PS-04")?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/>
              <a:t>How merge with other data (e.g., weather)? </a:t>
            </a:r>
          </a:p>
        </p:txBody>
      </p:sp>
      <p:pic>
        <p:nvPicPr>
          <p:cNvPr id="186372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6373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2390064-379C-714F-9344-DA32556A5E5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15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47244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Data Schema</a:t>
            </a:r>
          </a:p>
        </p:txBody>
      </p:sp>
      <p:sp>
        <p:nvSpPr>
          <p:cNvPr id="187394" name="Content Placeholder 5"/>
          <p:cNvSpPr>
            <a:spLocks noGrp="1"/>
          </p:cNvSpPr>
          <p:nvPr>
            <p:ph idx="1"/>
          </p:nvPr>
        </p:nvSpPr>
        <p:spPr bwMode="auto">
          <a:xfrm>
            <a:off x="457200" y="2743200"/>
            <a:ext cx="8229600" cy="3230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"Meta data" – describes the data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data types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units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"keys" (how relate one data set to another)</a:t>
            </a:r>
          </a:p>
        </p:txBody>
      </p:sp>
      <p:pic>
        <p:nvPicPr>
          <p:cNvPr id="187396" name="Picture 4" descr="Screen Shot 2015-12-21 at 4.13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28600"/>
            <a:ext cx="36703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739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309A92E-AAAD-F143-B9E1-F5F2C2717AB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16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Text Box 1"/>
          <p:cNvSpPr txBox="1">
            <a:spLocks noChangeArrowheads="1"/>
          </p:cNvSpPr>
          <p:nvPr/>
        </p:nvSpPr>
        <p:spPr bwMode="auto">
          <a:xfrm>
            <a:off x="609600" y="13716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Getting Data With Shell 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A0821-AE65-5DCA-BCDF-245028570BB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Commands for Files &amp; Directories</a:t>
            </a:r>
          </a:p>
        </p:txBody>
      </p:sp>
      <p:sp>
        <p:nvSpPr>
          <p:cNvPr id="195586" name="Content Placeholder 2"/>
          <p:cNvSpPr>
            <a:spLocks noGrp="1"/>
          </p:cNvSpPr>
          <p:nvPr>
            <p:ph idx="1"/>
          </p:nvPr>
        </p:nvSpPr>
        <p:spPr bwMode="auto">
          <a:xfrm>
            <a:off x="2819400" y="1143000"/>
            <a:ext cx="5943600" cy="2743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/>
              <a:t>By category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Create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mkdir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various (e.g., </a:t>
            </a:r>
            <a:r>
              <a:rPr lang="en-US" altLang="x-none">
                <a:latin typeface="Courier New" charset="0"/>
              </a:rPr>
              <a:t>cp</a:t>
            </a:r>
            <a:r>
              <a:rPr lang="en-US" altLang="x-none"/>
              <a:t>)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View contents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ls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</a:t>
            </a:r>
            <a:r>
              <a:rPr lang="en-US" altLang="x-none">
                <a:latin typeface="Courier New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/>
              <a:t>Remove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Directory: </a:t>
            </a:r>
            <a:r>
              <a:rPr lang="en-US" altLang="x-none">
                <a:latin typeface="Courier New" charset="0"/>
              </a:rPr>
              <a:t>rmdir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/>
              <a:t>File: </a:t>
            </a:r>
            <a:r>
              <a:rPr lang="en-US" altLang="x-none">
                <a:latin typeface="Courier New" charset="0"/>
              </a:rPr>
              <a:t>rm</a:t>
            </a:r>
          </a:p>
        </p:txBody>
      </p:sp>
      <p:grpSp>
        <p:nvGrpSpPr>
          <p:cNvPr id="195588" name="Group 15"/>
          <p:cNvGrpSpPr>
            <a:grpSpLocks/>
          </p:cNvGrpSpPr>
          <p:nvPr/>
        </p:nvGrpSpPr>
        <p:grpSpPr bwMode="auto">
          <a:xfrm>
            <a:off x="304800" y="533400"/>
            <a:ext cx="1828800" cy="2286000"/>
            <a:chOff x="1698967" y="1066800"/>
            <a:chExt cx="4191000" cy="3835400"/>
          </a:xfrm>
        </p:grpSpPr>
        <p:pic>
          <p:nvPicPr>
            <p:cNvPr id="195590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3767" y="2387600"/>
              <a:ext cx="1397000" cy="13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1" name="TextBox 6"/>
            <p:cNvSpPr txBox="1">
              <a:spLocks noChangeArrowheads="1"/>
            </p:cNvSpPr>
            <p:nvPr/>
          </p:nvSpPr>
          <p:spPr bwMode="auto">
            <a:xfrm>
              <a:off x="2235782" y="2840335"/>
              <a:ext cx="972483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Data</a:t>
              </a:r>
            </a:p>
          </p:txBody>
        </p:sp>
        <p:pic>
          <p:nvPicPr>
            <p:cNvPr id="195592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6367" y="2463800"/>
              <a:ext cx="2133600" cy="116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3" name="TextBox 8"/>
            <p:cNvSpPr txBox="1">
              <a:spLocks noChangeArrowheads="1"/>
            </p:cNvSpPr>
            <p:nvPr/>
          </p:nvSpPr>
          <p:spPr bwMode="auto">
            <a:xfrm>
              <a:off x="4083734" y="2844799"/>
              <a:ext cx="1588140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README</a:t>
              </a:r>
            </a:p>
          </p:txBody>
        </p:sp>
        <p:pic>
          <p:nvPicPr>
            <p:cNvPr id="195594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4367" y="1066800"/>
              <a:ext cx="1397000" cy="1397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5595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8967" y="3733800"/>
              <a:ext cx="2133600" cy="116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596" name="TextBox 11"/>
            <p:cNvSpPr txBox="1">
              <a:spLocks noChangeArrowheads="1"/>
            </p:cNvSpPr>
            <p:nvPr/>
          </p:nvSpPr>
          <p:spPr bwMode="auto">
            <a:xfrm>
              <a:off x="2232367" y="4059535"/>
              <a:ext cx="1209530" cy="37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r>
                <a:rPr lang="en-US" altLang="x-none" sz="1100">
                  <a:solidFill>
                    <a:schemeClr val="tx1"/>
                  </a:solidFill>
                </a:rPr>
                <a:t>Pronto</a:t>
              </a:r>
            </a:p>
          </p:txBody>
        </p:sp>
        <p:sp>
          <p:nvSpPr>
            <p:cNvPr id="195597" name="Oval 12"/>
            <p:cNvSpPr>
              <a:spLocks noChangeArrowheads="1"/>
            </p:cNvSpPr>
            <p:nvPr/>
          </p:nvSpPr>
          <p:spPr bwMode="auto">
            <a:xfrm>
              <a:off x="3603967" y="1701800"/>
              <a:ext cx="76200" cy="762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charset="0"/>
                <a:buNone/>
              </a:pPr>
              <a:endParaRPr lang="en-US" altLang="x-none" sz="1100"/>
            </a:p>
          </p:txBody>
        </p:sp>
      </p:grpSp>
      <p:sp>
        <p:nvSpPr>
          <p:cNvPr id="19558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9AFC121-F7FE-3349-999F-C709513AEB2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Demo </a:t>
            </a:r>
          </a:p>
        </p:txBody>
      </p:sp>
      <p:sp>
        <p:nvSpPr>
          <p:cNvPr id="196610" name="Content Placeholder 4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Create the project directory structure and README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Get the pronto data from the Internet, </a:t>
            </a:r>
            <a:r>
              <a:rPr lang="en-US" sz="1600" i="1" u="none" strike="noStrike" dirty="0">
                <a:solidFill>
                  <a:srgbClr val="007EE5"/>
                </a:solidFill>
                <a:effectLst/>
                <a:hlinkClick r:id="rId3"/>
              </a:rPr>
              <a:t>https://s3.amazonaws.com/pronto-data/open_data_year_one.zip</a:t>
            </a:r>
            <a:endParaRPr lang="en-US" altLang="x-none" sz="1600" dirty="0"/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Unpack the data</a:t>
            </a:r>
          </a:p>
          <a:p>
            <a:pPr marL="400050" lvl="1" indent="0"/>
            <a:r>
              <a:rPr lang="en-US" altLang="x-none" dirty="0"/>
              <a:t>Comma separated variable (CSV) files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 altLang="x-none" dirty="0"/>
              <a:t>Automate the workflow using a shell script</a:t>
            </a:r>
          </a:p>
        </p:txBody>
      </p:sp>
      <p:sp>
        <p:nvSpPr>
          <p:cNvPr id="196612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9F82A24-042B-574B-8CDA-EB2BF67B829C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4402138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File system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2887"/>
            <a:ext cx="8229600" cy="452596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File – container of data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Directory – container of files and directories</a:t>
            </a:r>
          </a:p>
          <a:p>
            <a:pPr marL="457200" indent="-457200"/>
            <a:r>
              <a:rPr lang="en-US" altLang="x-none" dirty="0"/>
              <a:t>Directories are organized into a tree</a:t>
            </a:r>
          </a:p>
          <a:p>
            <a:endParaRPr lang="en-US" dirty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540000" y="4795838"/>
            <a:ext cx="8350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875" y="4417219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215982" y="4835223"/>
            <a:ext cx="11721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 dirty="0">
                <a:solidFill>
                  <a:schemeClr val="tx1"/>
                </a:solidFill>
              </a:rPr>
              <a:t>README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078" y="3149791"/>
            <a:ext cx="1397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425" y="5689600"/>
            <a:ext cx="2133600" cy="116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436617" y="6077668"/>
            <a:ext cx="12490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pronto.csv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959475" y="4795838"/>
            <a:ext cx="26447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038600" y="6019800"/>
            <a:ext cx="968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x-none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-119062" y="4808016"/>
            <a:ext cx="24304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Sub-directory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4327525" y="3666824"/>
            <a:ext cx="3521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x-none" dirty="0">
                <a:solidFill>
                  <a:schemeClr val="tx1"/>
                </a:solidFill>
              </a:rPr>
              <a:t>Directory (AKA </a:t>
            </a:r>
            <a:r>
              <a:rPr lang="en-US" altLang="x-none" dirty="0" err="1">
                <a:solidFill>
                  <a:schemeClr val="tx1"/>
                </a:solidFill>
              </a:rPr>
              <a:t>dir</a:t>
            </a:r>
            <a:r>
              <a:rPr lang="en-US" altLang="x-none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176588" y="4313238"/>
            <a:ext cx="436562" cy="2040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13150" y="4313238"/>
            <a:ext cx="425450" cy="21308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914650" y="5505228"/>
            <a:ext cx="64428" cy="27637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70F8F5E2-21F5-E3EE-126D-69E8E9B4FD2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2539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Useful Shell Commands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42913" y="990600"/>
          <a:ext cx="8229600" cy="4641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Command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Task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Example usage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List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ls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Copy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cp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mv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Move / rename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mv original_file new_file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 original_file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Change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cd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working / current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pwd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mkdir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Create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mkdir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rmdir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Remove / delete directory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rmdir some_directory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cat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cat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head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begining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head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tail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View end of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tail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Search file for matching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grep search.text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Sort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sort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uniq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Print unique lines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uniq some_file</a:t>
                      </a: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diff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Compare to files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diff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original_file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new_file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unzip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Uncompress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unzip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compressed_file.zip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788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curl</a:t>
                      </a: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Download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a file using its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2700" marR="12700" marT="25403" marB="25403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curl some</a:t>
                      </a:r>
                      <a:r>
                        <a:rPr lang="en-US" sz="13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ourier New"/>
                        </a:rPr>
                        <a:t> URL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</a:endParaRPr>
                    </a:p>
                  </a:txBody>
                  <a:tcPr marL="12700" marR="12700" marT="25403" marB="25403" anchor="b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198737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FD07204-6493-3F41-8627-1573AC1E1B26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20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19200" y="5791200"/>
            <a:ext cx="754380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see http://www.pixelbeat.org/cmdline.html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6243638"/>
            <a:ext cx="7543800" cy="46196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>
                <a:solidFill>
                  <a:srgbClr val="000000"/>
                </a:solidFill>
                <a:latin typeface="Calibri" charset="0"/>
              </a:rPr>
              <a:t>Also search shell + &lt;cmd name&gt;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GUI vs. Command line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457200" y="1635690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x-none" dirty="0"/>
              <a:t>Graphical User Interface (GUI)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Command Line Interface (CLI)</a:t>
            </a:r>
          </a:p>
        </p:txBody>
      </p:sp>
      <p:pic>
        <p:nvPicPr>
          <p:cNvPr id="2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8" y="2245290"/>
            <a:ext cx="3463925" cy="2163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245290"/>
            <a:ext cx="3662363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63" y="5134540"/>
            <a:ext cx="3657600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411C6-4340-DC63-E1B3-F2F8C437AAB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78673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Why move away from pointy </a:t>
            </a:r>
            <a:r>
              <a:rPr lang="en-US" b="1" dirty="0" err="1"/>
              <a:t>clicky</a:t>
            </a:r>
            <a:r>
              <a:rPr lang="en-US" b="1" dirty="0"/>
              <a:t>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you preserve a record of your actions?</a:t>
            </a:r>
          </a:p>
          <a:p>
            <a:endParaRPr lang="en-US" dirty="0"/>
          </a:p>
          <a:p>
            <a:r>
              <a:rPr lang="en-US" dirty="0"/>
              <a:t>Using the command line you get history</a:t>
            </a:r>
          </a:p>
          <a:p>
            <a:endParaRPr lang="en-US" dirty="0"/>
          </a:p>
          <a:p>
            <a:r>
              <a:rPr lang="en-US" dirty="0"/>
              <a:t>You can collect your commands into a ‘script’ that can be reused to exactly duplicate your procedure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71759B-C9DA-7871-3FA0-9C5C23D0105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6569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7668"/>
            <a:ext cx="8229600" cy="4525963"/>
          </a:xfrm>
        </p:spPr>
        <p:txBody>
          <a:bodyPr/>
          <a:lstStyle/>
          <a:p>
            <a:r>
              <a:rPr lang="en-US" dirty="0"/>
              <a:t>What is the command line?</a:t>
            </a:r>
          </a:p>
          <a:p>
            <a:pPr lvl="1"/>
            <a:r>
              <a:rPr lang="en-US" dirty="0"/>
              <a:t>Also known as a ‘shell’</a:t>
            </a:r>
          </a:p>
          <a:p>
            <a:pPr lvl="1"/>
            <a:r>
              <a:rPr lang="en-US" dirty="0"/>
              <a:t>Most common shell is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bash</a:t>
            </a:r>
            <a:r>
              <a:rPr lang="en-US" dirty="0"/>
              <a:t> (what we will use)</a:t>
            </a:r>
          </a:p>
          <a:p>
            <a:pPr lvl="2"/>
            <a:r>
              <a:rPr lang="en-US" dirty="0"/>
              <a:t>Bourne Again Shell</a:t>
            </a:r>
          </a:p>
          <a:p>
            <a:pPr lvl="2"/>
            <a:r>
              <a:rPr lang="en-US" dirty="0"/>
              <a:t>Reimplementation of a shell from 1977</a:t>
            </a:r>
          </a:p>
          <a:p>
            <a:pPr lvl="2"/>
            <a:r>
              <a:rPr lang="en-US" dirty="0"/>
              <a:t>Every OS/X Mac</a:t>
            </a:r>
          </a:p>
          <a:p>
            <a:pPr lvl="2"/>
            <a:r>
              <a:rPr lang="en-US" dirty="0"/>
              <a:t>Every Linux box in the world</a:t>
            </a:r>
          </a:p>
          <a:p>
            <a:pPr lvl="2"/>
            <a:r>
              <a:rPr lang="en-US" dirty="0"/>
              <a:t>Every supercomputer</a:t>
            </a:r>
          </a:p>
          <a:p>
            <a:pPr lvl="1"/>
            <a:r>
              <a:rPr lang="en-US" dirty="0"/>
              <a:t>’Programming’ language itself</a:t>
            </a:r>
          </a:p>
          <a:p>
            <a:pPr lvl="2"/>
            <a:r>
              <a:rPr lang="en-US" dirty="0"/>
              <a:t>‘scripting’ language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3275"/>
          <a:stretch/>
        </p:blipFill>
        <p:spPr>
          <a:xfrm>
            <a:off x="6932809" y="3389750"/>
            <a:ext cx="1584890" cy="181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32265" y="5302950"/>
            <a:ext cx="158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Ken Thompson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D9A2D-845A-9163-4277-22EF91A31782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3512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Where is the command line?</a:t>
            </a:r>
          </a:p>
          <a:p>
            <a:pPr lvl="1">
              <a:defRPr/>
            </a:pPr>
            <a:r>
              <a:rPr lang="en-US" dirty="0"/>
              <a:t>Mac (pre-installed)</a:t>
            </a:r>
          </a:p>
          <a:p>
            <a:pPr lvl="2">
              <a:defRPr/>
            </a:pPr>
            <a:r>
              <a:rPr lang="en-US" dirty="0"/>
              <a:t>Applications -&gt; Utilities -&gt; Terminal</a:t>
            </a:r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/>
              <a:t>Windows </a:t>
            </a:r>
          </a:p>
          <a:p>
            <a:pPr lvl="1">
              <a:defRPr/>
            </a:pPr>
            <a:r>
              <a:rPr lang="en-US" dirty="0"/>
              <a:t>	Start </a:t>
            </a:r>
            <a:r>
              <a:rPr lang="en-US"/>
              <a:t>-&gt; Ubuntu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Give it a go!  Open a shell window.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34EF57-41CE-EFD3-F653-C7F296DF735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941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Commands take ‘arguments’ </a:t>
            </a:r>
          </a:p>
          <a:p>
            <a:pPr lvl="1"/>
            <a:r>
              <a:rPr lang="en-US" dirty="0"/>
              <a:t>Stuff after the command name</a:t>
            </a:r>
          </a:p>
          <a:p>
            <a:pPr lvl="1"/>
            <a:r>
              <a:rPr lang="en-US" dirty="0"/>
              <a:t>Arguments alter the function of the command</a:t>
            </a:r>
          </a:p>
          <a:p>
            <a:pPr lvl="2"/>
            <a:r>
              <a:rPr lang="en-US" dirty="0"/>
              <a:t>E.g. specify what file to use as input or output</a:t>
            </a:r>
          </a:p>
          <a:p>
            <a:pPr lvl="1"/>
            <a:r>
              <a:rPr lang="en-US" dirty="0"/>
              <a:t>Many commands accept the special argument to return help, usually one of</a:t>
            </a:r>
          </a:p>
          <a:p>
            <a:pPr lvl="2"/>
            <a:r>
              <a:rPr lang="en-US" dirty="0"/>
              <a:t>--help</a:t>
            </a:r>
          </a:p>
          <a:p>
            <a:pPr lvl="2"/>
            <a:r>
              <a:rPr lang="en-US" dirty="0"/>
              <a:t>-help</a:t>
            </a:r>
          </a:p>
          <a:p>
            <a:pPr lvl="2"/>
            <a:r>
              <a:rPr lang="en-US" dirty="0"/>
              <a:t>-h</a:t>
            </a:r>
          </a:p>
          <a:p>
            <a:pPr lvl="2"/>
            <a:r>
              <a:rPr lang="en-US" strike="sngStrike" dirty="0"/>
              <a:t>-</a:t>
            </a:r>
            <a:r>
              <a:rPr lang="en-US" strike="sngStrike" dirty="0" err="1"/>
              <a:t>omghelpmeImlost</a:t>
            </a:r>
            <a:endParaRPr lang="en-US" strike="sngStrik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02623-F0A4-3A1D-4DB6-80095CE9BD1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36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tips and tricks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completion is your friend</a:t>
            </a:r>
          </a:p>
          <a:p>
            <a:pPr lvl="1"/>
            <a:r>
              <a:rPr lang="en-US" dirty="0"/>
              <a:t>When entering a file arguments</a:t>
            </a:r>
          </a:p>
          <a:p>
            <a:pPr lvl="1"/>
            <a:r>
              <a:rPr lang="en-US" dirty="0"/>
              <a:t>When entering directory paths</a:t>
            </a:r>
          </a:p>
          <a:p>
            <a:pPr lvl="1"/>
            <a:r>
              <a:rPr lang="en-US" dirty="0"/>
              <a:t>Hitting tab will autocomplete the filename!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We will pester you about this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B620B-CB9A-2C8C-E4CD-6FBC2B7DF72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87552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Commands for files &amp; </a:t>
            </a:r>
            <a:r>
              <a:rPr lang="en-US" altLang="x-none" dirty="0" err="1"/>
              <a:t>dirs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pPr marL="457200" indent="-457200">
              <a:buFont typeface="Arial" charset="0"/>
              <a:buChar char="•"/>
            </a:pPr>
            <a:r>
              <a:rPr lang="en-US" altLang="x-none" dirty="0"/>
              <a:t>By category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Create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mkdir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various (e.g., </a:t>
            </a:r>
            <a:r>
              <a:rPr lang="en-US" altLang="x-none" dirty="0" err="1">
                <a:latin typeface="Courier New" charset="0"/>
              </a:rPr>
              <a:t>cp</a:t>
            </a:r>
            <a:r>
              <a:rPr lang="en-US" altLang="x-none" dirty="0">
                <a:latin typeface="Courier New" charset="0"/>
              </a:rPr>
              <a:t>, touch</a:t>
            </a:r>
            <a:r>
              <a:rPr lang="en-US" altLang="x-none" dirty="0"/>
              <a:t>)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View contents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>
                <a:latin typeface="Courier New" charset="0"/>
              </a:rPr>
              <a:t>ls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>
                <a:latin typeface="Courier New" charset="0"/>
              </a:rPr>
              <a:t>cat</a:t>
            </a:r>
          </a:p>
          <a:p>
            <a:pPr marL="857250" lvl="1" indent="-457200">
              <a:buFont typeface="Arial" charset="0"/>
              <a:buChar char="•"/>
            </a:pPr>
            <a:r>
              <a:rPr lang="en-US" altLang="x-none" dirty="0"/>
              <a:t>Remove</a:t>
            </a: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Directory: </a:t>
            </a:r>
            <a:r>
              <a:rPr lang="en-US" altLang="x-none" dirty="0" err="1">
                <a:latin typeface="Courier New" charset="0"/>
              </a:rPr>
              <a:t>rmdir</a:t>
            </a:r>
            <a:endParaRPr lang="en-US" altLang="x-none" dirty="0">
              <a:latin typeface="Courier New" charset="0"/>
            </a:endParaRPr>
          </a:p>
          <a:p>
            <a:pPr marL="1257300" lvl="2" indent="-457200">
              <a:buFont typeface="Arial" charset="0"/>
              <a:buChar char="•"/>
            </a:pPr>
            <a:r>
              <a:rPr lang="en-US" altLang="x-none" dirty="0"/>
              <a:t>File: </a:t>
            </a:r>
            <a:r>
              <a:rPr lang="en-US" altLang="x-none" dirty="0" err="1">
                <a:latin typeface="Courier New" charset="0"/>
              </a:rPr>
              <a:t>rm</a:t>
            </a:r>
            <a:endParaRPr lang="en-US" altLang="x-none" dirty="0">
              <a:latin typeface="Courier New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AE4EBA-68B3-D5FF-3040-A8BAC936708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58D49803-D2EC-7549-88F0-666E72153334}" type="slidenum">
              <a:rPr lang="en-US" altLang="x-none" smtClean="0"/>
              <a:pPr>
                <a:defRPr/>
              </a:pPr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432556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22380</TotalTime>
  <Words>962</Words>
  <Application>Microsoft Macintosh PowerPoint</Application>
  <PresentationFormat>On-screen Show (4:3)</PresentationFormat>
  <Paragraphs>258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ＭＳ Ｐゴシック</vt:lpstr>
      <vt:lpstr>Arial</vt:lpstr>
      <vt:lpstr>Calibri</vt:lpstr>
      <vt:lpstr>Courier</vt:lpstr>
      <vt:lpstr>Courier New</vt:lpstr>
      <vt:lpstr>Times New Roman</vt:lpstr>
      <vt:lpstr>Wingdings</vt:lpstr>
      <vt:lpstr>1_Office Theme</vt:lpstr>
      <vt:lpstr>6_Office Theme</vt:lpstr>
      <vt:lpstr>PowerPoint Presentation</vt:lpstr>
      <vt:lpstr>File system basics</vt:lpstr>
      <vt:lpstr>GUI vs. Command line</vt:lpstr>
      <vt:lpstr>Why move away from pointy clicky?</vt:lpstr>
      <vt:lpstr>Command line tools</vt:lpstr>
      <vt:lpstr>Command line tools</vt:lpstr>
      <vt:lpstr>Command line tools</vt:lpstr>
      <vt:lpstr>Command line tips and tricks</vt:lpstr>
      <vt:lpstr>Commands for files &amp; dirs</vt:lpstr>
      <vt:lpstr>Commands to know</vt:lpstr>
      <vt:lpstr>Web from the command line?</vt:lpstr>
      <vt:lpstr>PowerPoint Presentation</vt:lpstr>
      <vt:lpstr>PowerPoint Presentation</vt:lpstr>
      <vt:lpstr>Fields in Pronto Data</vt:lpstr>
      <vt:lpstr>Data Considerations</vt:lpstr>
      <vt:lpstr>Data Schema</vt:lpstr>
      <vt:lpstr>PowerPoint Presentation</vt:lpstr>
      <vt:lpstr>Commands for Files &amp; Directories</vt:lpstr>
      <vt:lpstr>Demo </vt:lpstr>
      <vt:lpstr>Useful Shell Commands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385</cp:revision>
  <cp:lastPrinted>1601-01-01T00:00:00Z</cp:lastPrinted>
  <dcterms:created xsi:type="dcterms:W3CDTF">2008-11-04T22:35:39Z</dcterms:created>
  <dcterms:modified xsi:type="dcterms:W3CDTF">2024-09-30T20:48:57Z</dcterms:modified>
</cp:coreProperties>
</file>